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37"/>
  </p:notesMasterIdLst>
  <p:sldIdLst>
    <p:sldId id="256" r:id="rId2"/>
    <p:sldId id="258" r:id="rId3"/>
    <p:sldId id="267" r:id="rId4"/>
    <p:sldId id="257" r:id="rId5"/>
    <p:sldId id="268" r:id="rId6"/>
    <p:sldId id="259" r:id="rId7"/>
    <p:sldId id="270" r:id="rId8"/>
    <p:sldId id="260" r:id="rId9"/>
    <p:sldId id="271" r:id="rId10"/>
    <p:sldId id="272" r:id="rId11"/>
    <p:sldId id="273" r:id="rId12"/>
    <p:sldId id="274" r:id="rId13"/>
    <p:sldId id="261" r:id="rId14"/>
    <p:sldId id="275" r:id="rId15"/>
    <p:sldId id="289" r:id="rId16"/>
    <p:sldId id="295" r:id="rId17"/>
    <p:sldId id="280" r:id="rId18"/>
    <p:sldId id="290" r:id="rId19"/>
    <p:sldId id="294" r:id="rId20"/>
    <p:sldId id="291" r:id="rId21"/>
    <p:sldId id="293" r:id="rId22"/>
    <p:sldId id="287" r:id="rId23"/>
    <p:sldId id="277" r:id="rId24"/>
    <p:sldId id="296" r:id="rId25"/>
    <p:sldId id="264" r:id="rId26"/>
    <p:sldId id="279" r:id="rId27"/>
    <p:sldId id="278" r:id="rId28"/>
    <p:sldId id="281" r:id="rId29"/>
    <p:sldId id="282" r:id="rId30"/>
    <p:sldId id="265" r:id="rId31"/>
    <p:sldId id="269" r:id="rId32"/>
    <p:sldId id="283" r:id="rId33"/>
    <p:sldId id="286" r:id="rId34"/>
    <p:sldId id="285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300"/>
    <p:restoredTop sz="86420"/>
  </p:normalViewPr>
  <p:slideViewPr>
    <p:cSldViewPr snapToGrid="0" snapToObjects="1">
      <p:cViewPr varScale="1">
        <p:scale>
          <a:sx n="109" d="100"/>
          <a:sy n="109" d="100"/>
        </p:scale>
        <p:origin x="872" y="184"/>
      </p:cViewPr>
      <p:guideLst/>
    </p:cSldViewPr>
  </p:slideViewPr>
  <p:outlineViewPr>
    <p:cViewPr>
      <p:scale>
        <a:sx n="33" d="100"/>
        <a:sy n="33" d="100"/>
      </p:scale>
      <p:origin x="0" y="-20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C43D3-F6F6-BA4C-8262-3A973786774F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12D4F-A4E9-3E40-90D9-F0FAB97DB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8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8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output of </a:t>
            </a:r>
            <a:r>
              <a:rPr lang="en-US" dirty="0" err="1"/>
              <a:t>contactFormer</a:t>
            </a:r>
            <a:r>
              <a:rPr lang="en-US" dirty="0"/>
              <a:t> through </a:t>
            </a:r>
            <a:r>
              <a:rPr lang="en-US" dirty="0" err="1"/>
              <a:t>softmax</a:t>
            </a:r>
            <a:r>
              <a:rPr lang="en-US" dirty="0"/>
              <a:t> function using –</a:t>
            </a:r>
            <a:r>
              <a:rPr lang="en-US" dirty="0" err="1"/>
              <a:t>save_probability</a:t>
            </a:r>
            <a:r>
              <a:rPr lang="en-US" dirty="0"/>
              <a:t> argument.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contactFormer</a:t>
            </a:r>
            <a:r>
              <a:rPr lang="en-US" dirty="0"/>
              <a:t> now produces a 8 dimensional vector for each vertex of each frame, indicating the probability of each of the 8 object categories.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output of </a:t>
            </a:r>
            <a:r>
              <a:rPr lang="en-US" dirty="0" err="1"/>
              <a:t>contactFormer</a:t>
            </a:r>
            <a:r>
              <a:rPr lang="en-US" dirty="0"/>
              <a:t> through </a:t>
            </a:r>
            <a:r>
              <a:rPr lang="en-US" dirty="0" err="1"/>
              <a:t>softmax</a:t>
            </a:r>
            <a:r>
              <a:rPr lang="en-US" dirty="0"/>
              <a:t> function using –</a:t>
            </a:r>
            <a:r>
              <a:rPr lang="en-US" dirty="0" err="1"/>
              <a:t>save_probability</a:t>
            </a:r>
            <a:r>
              <a:rPr lang="en-US" dirty="0"/>
              <a:t> argument.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contactFormer</a:t>
            </a:r>
            <a:r>
              <a:rPr lang="en-US" dirty="0"/>
              <a:t> now produces a 8 dimensional vector for each vertex of each frame, indicating the probability of each of the 8 object categories.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17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output of </a:t>
            </a:r>
            <a:r>
              <a:rPr lang="en-US" dirty="0" err="1"/>
              <a:t>contactFormer</a:t>
            </a:r>
            <a:r>
              <a:rPr lang="en-US" dirty="0"/>
              <a:t> through </a:t>
            </a:r>
            <a:r>
              <a:rPr lang="en-US" dirty="0" err="1"/>
              <a:t>softmax</a:t>
            </a:r>
            <a:r>
              <a:rPr lang="en-US" dirty="0"/>
              <a:t> function using –</a:t>
            </a:r>
            <a:r>
              <a:rPr lang="en-US" dirty="0" err="1"/>
              <a:t>save_probability</a:t>
            </a:r>
            <a:r>
              <a:rPr lang="en-US" dirty="0"/>
              <a:t> argument.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contactFormer</a:t>
            </a:r>
            <a:r>
              <a:rPr lang="en-US" dirty="0"/>
              <a:t> now produces a 8 dimensional vector for each vertex of each frame, indicating the probability of each of the 8 object categories.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4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output of </a:t>
            </a:r>
            <a:r>
              <a:rPr lang="en-US" dirty="0" err="1"/>
              <a:t>contactFormer</a:t>
            </a:r>
            <a:r>
              <a:rPr lang="en-US" dirty="0"/>
              <a:t> through </a:t>
            </a:r>
            <a:r>
              <a:rPr lang="en-US" dirty="0" err="1"/>
              <a:t>softmax</a:t>
            </a:r>
            <a:r>
              <a:rPr lang="en-US" dirty="0"/>
              <a:t> function using –</a:t>
            </a:r>
            <a:r>
              <a:rPr lang="en-US" dirty="0" err="1"/>
              <a:t>save_probability</a:t>
            </a:r>
            <a:r>
              <a:rPr lang="en-US" dirty="0"/>
              <a:t> argument.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contactFormer</a:t>
            </a:r>
            <a:r>
              <a:rPr lang="en-US" dirty="0"/>
              <a:t> now produces a 8 dimensional vector for each vertex of each frame, indicating the probability of each of the 8 object categories.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4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output of </a:t>
            </a:r>
            <a:r>
              <a:rPr lang="en-US" dirty="0" err="1"/>
              <a:t>contactFormer</a:t>
            </a:r>
            <a:r>
              <a:rPr lang="en-US" dirty="0"/>
              <a:t> through </a:t>
            </a:r>
            <a:r>
              <a:rPr lang="en-US" dirty="0" err="1"/>
              <a:t>softmax</a:t>
            </a:r>
            <a:r>
              <a:rPr lang="en-US" dirty="0"/>
              <a:t> function using –</a:t>
            </a:r>
            <a:r>
              <a:rPr lang="en-US" dirty="0" err="1"/>
              <a:t>save_probability</a:t>
            </a:r>
            <a:r>
              <a:rPr lang="en-US" dirty="0"/>
              <a:t> argument.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contactFormer</a:t>
            </a:r>
            <a:r>
              <a:rPr lang="en-US" dirty="0"/>
              <a:t> now produces a 8 dimensional vector for each vertex of each frame, indicating the probability of each of the 8 object categories.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56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(for example </a:t>
            </a:r>
            <a:r>
              <a:rPr lang="en-IN" sz="1200" dirty="0" err="1"/>
              <a:t>root_orient</a:t>
            </a:r>
            <a:r>
              <a:rPr lang="en-IN" sz="1200" dirty="0"/>
              <a:t> -&gt; </a:t>
            </a:r>
            <a:r>
              <a:rPr lang="en-IN" sz="1200" dirty="0" err="1"/>
              <a:t>global_orient</a:t>
            </a:r>
            <a:r>
              <a:rPr lang="en-IN" sz="1200" dirty="0"/>
              <a:t>, combination of left and right eye, hands etc into one ‘pose’),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12D4F-A4E9-3E40-90D9-F0FAB97DBA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0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07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9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9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2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9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4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9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7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7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7/6/23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26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77" r:id="rId7"/>
    <p:sldLayoutId id="2147483778" r:id="rId8"/>
    <p:sldLayoutId id="2147483779" r:id="rId9"/>
    <p:sldLayoutId id="2147483780" r:id="rId10"/>
    <p:sldLayoutId id="214748378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3.png"/><Relationship Id="rId5" Type="http://schemas.microsoft.com/office/2007/relationships/media" Target="../media/media5.mp4"/><Relationship Id="rId10" Type="http://schemas.openxmlformats.org/officeDocument/2006/relationships/image" Target="../media/image12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18.png"/><Relationship Id="rId5" Type="http://schemas.microsoft.com/office/2007/relationships/media" Target="../media/media9.mp4"/><Relationship Id="rId10" Type="http://schemas.openxmlformats.org/officeDocument/2006/relationships/image" Target="../media/image17.png"/><Relationship Id="rId4" Type="http://schemas.openxmlformats.org/officeDocument/2006/relationships/video" Target="../media/media8.mp4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1.mov"/><Relationship Id="rId7" Type="http://schemas.openxmlformats.org/officeDocument/2006/relationships/image" Target="../media/image22.png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ov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2.mov"/><Relationship Id="rId7" Type="http://schemas.openxmlformats.org/officeDocument/2006/relationships/image" Target="../media/image23.png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2.mov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14.mov"/><Relationship Id="rId7" Type="http://schemas.openxmlformats.org/officeDocument/2006/relationships/image" Target="../media/image27.png"/><Relationship Id="rId2" Type="http://schemas.openxmlformats.org/officeDocument/2006/relationships/video" Target="../media/media13.mov"/><Relationship Id="rId1" Type="http://schemas.microsoft.com/office/2007/relationships/media" Target="../media/media13.mov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00DC-D4F5-BA4D-BEC0-13C4564BD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SYNTHETIC HUMAN MOTION GENERATION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For 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1DEF2-031D-CF47-8171-2895AF291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83221"/>
            <a:ext cx="3718932" cy="731037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000" spc="50" dirty="0">
                <a:solidFill>
                  <a:schemeClr val="bg1"/>
                </a:solidFill>
              </a:rPr>
              <a:t>Name: </a:t>
            </a:r>
            <a:r>
              <a:rPr lang="en-US" sz="1000" spc="50" dirty="0" err="1">
                <a:solidFill>
                  <a:schemeClr val="bg1"/>
                </a:solidFill>
              </a:rPr>
              <a:t>Tejas</a:t>
            </a:r>
            <a:r>
              <a:rPr lang="en-US" sz="1000" spc="50" dirty="0">
                <a:solidFill>
                  <a:schemeClr val="bg1"/>
                </a:solidFill>
              </a:rPr>
              <a:t> Ramakrishnan</a:t>
            </a:r>
            <a:br>
              <a:rPr lang="en-US" sz="1000" spc="50" dirty="0">
                <a:solidFill>
                  <a:schemeClr val="bg1"/>
                </a:solidFill>
              </a:rPr>
            </a:br>
            <a:r>
              <a:rPr lang="en-US" sz="1000" spc="50" dirty="0">
                <a:solidFill>
                  <a:schemeClr val="bg1"/>
                </a:solidFill>
              </a:rPr>
              <a:t>Mentor: </a:t>
            </a:r>
            <a:r>
              <a:rPr lang="en-US" sz="1000" spc="50" dirty="0" err="1">
                <a:solidFill>
                  <a:schemeClr val="bg1"/>
                </a:solidFill>
              </a:rPr>
              <a:t>Myungjae</a:t>
            </a:r>
            <a:r>
              <a:rPr lang="en-US" sz="1000" spc="50" dirty="0">
                <a:solidFill>
                  <a:schemeClr val="bg1"/>
                </a:solidFill>
              </a:rPr>
              <a:t> Jeon</a:t>
            </a:r>
            <a:br>
              <a:rPr lang="en-US" sz="1000" spc="50" dirty="0">
                <a:solidFill>
                  <a:schemeClr val="bg1"/>
                </a:solidFill>
              </a:rPr>
            </a:br>
            <a:r>
              <a:rPr lang="en-US" sz="1000" spc="50" dirty="0">
                <a:solidFill>
                  <a:schemeClr val="bg1"/>
                </a:solidFill>
              </a:rPr>
              <a:t>Team: Samsung Research </a:t>
            </a:r>
            <a:br>
              <a:rPr lang="en-US" sz="1000" spc="50" dirty="0">
                <a:solidFill>
                  <a:schemeClr val="bg1"/>
                </a:solidFill>
              </a:rPr>
            </a:br>
            <a:r>
              <a:rPr lang="en-US" sz="1000" spc="50" dirty="0">
                <a:solidFill>
                  <a:schemeClr val="bg1"/>
                </a:solidFill>
              </a:rPr>
              <a:t>Augmented Reality Lab</a:t>
            </a:r>
          </a:p>
          <a:p>
            <a:pPr algn="ctr">
              <a:lnSpc>
                <a:spcPct val="120000"/>
              </a:lnSpc>
            </a:pPr>
            <a:r>
              <a:rPr lang="en-US" sz="1000" spc="50" dirty="0">
                <a:solidFill>
                  <a:schemeClr val="bg1"/>
                </a:solidFill>
              </a:rPr>
              <a:t>12</a:t>
            </a:r>
            <a:r>
              <a:rPr lang="en-US" sz="1000" spc="50" baseline="30000" dirty="0">
                <a:solidFill>
                  <a:schemeClr val="bg1"/>
                </a:solidFill>
              </a:rPr>
              <a:t>th</a:t>
            </a:r>
            <a:r>
              <a:rPr lang="en-US" sz="1000" spc="50" dirty="0">
                <a:solidFill>
                  <a:schemeClr val="bg1"/>
                </a:solidFill>
              </a:rPr>
              <a:t> July 2023</a:t>
            </a:r>
          </a:p>
        </p:txBody>
      </p:sp>
      <p:pic>
        <p:nvPicPr>
          <p:cNvPr id="7" name="hello.mp4" descr="hello.mp4">
            <a:hlinkClick r:id="" action="ppaction://media"/>
            <a:extLst>
              <a:ext uri="{FF2B5EF4-FFF2-40B4-BE49-F238E27FC236}">
                <a16:creationId xmlns:a16="http://schemas.microsoft.com/office/drawing/2014/main" id="{055EDEE6-E8ED-DD4E-A35A-8967CFE4E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424488"/>
            <a:ext cx="5345365" cy="4009023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Oval 17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93242-B232-9644-8F8B-589215EA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9" y="2286000"/>
            <a:ext cx="3936275" cy="13517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/>
              <a:t>REVIEW:</a:t>
            </a:r>
            <a:br>
              <a:rPr lang="en-US" dirty="0"/>
            </a:br>
            <a:r>
              <a:rPr lang="en-US" dirty="0"/>
              <a:t>WITH SCENE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91CB-0C1F-7B40-9CB8-000F68AAB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49360"/>
            <a:ext cx="3048000" cy="8775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/>
              <a:t>Broadly classified into </a:t>
            </a:r>
            <a:br>
              <a:rPr lang="en-US" sz="1400" dirty="0"/>
            </a:br>
            <a:r>
              <a:rPr lang="en-US" sz="1400" dirty="0"/>
              <a:t>two classes of models</a:t>
            </a:r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386A5DAD-6E04-894C-B4B0-929E58849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4546" r="1818"/>
          <a:stretch/>
        </p:blipFill>
        <p:spPr>
          <a:xfrm>
            <a:off x="6933712" y="3622509"/>
            <a:ext cx="4231078" cy="2787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High level overview of with scene generation models&#10;&#10;Description automatically generated">
            <a:extLst>
              <a:ext uri="{FF2B5EF4-FFF2-40B4-BE49-F238E27FC236}">
                <a16:creationId xmlns:a16="http://schemas.microsoft.com/office/drawing/2014/main" id="{B09B86B6-2ED5-0142-B880-1A64FA025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r="54183"/>
          <a:stretch/>
        </p:blipFill>
        <p:spPr>
          <a:xfrm>
            <a:off x="6866230" y="387018"/>
            <a:ext cx="4298560" cy="2787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8866EA-61D8-B046-A6FB-8C1209C85AB7}"/>
              </a:ext>
            </a:extLst>
          </p:cNvPr>
          <p:cNvSpPr txBox="1"/>
          <p:nvPr/>
        </p:nvSpPr>
        <p:spPr>
          <a:xfrm>
            <a:off x="8012151" y="2866159"/>
            <a:ext cx="22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SUMMON, MIME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7315B8-FE10-5C45-85FC-91577F364547}"/>
              </a:ext>
            </a:extLst>
          </p:cNvPr>
          <p:cNvSpPr txBox="1"/>
          <p:nvPr/>
        </p:nvSpPr>
        <p:spPr>
          <a:xfrm>
            <a:off x="7516203" y="6101650"/>
            <a:ext cx="277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HUMANISE, SceneDiffuser</a:t>
            </a:r>
          </a:p>
        </p:txBody>
      </p:sp>
    </p:spTree>
    <p:extLst>
      <p:ext uri="{BB962C8B-B14F-4D97-AF65-F5344CB8AC3E}">
        <p14:creationId xmlns:p14="http://schemas.microsoft.com/office/powerpoint/2010/main" val="4046215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89029-0776-5E47-B7A6-B932C5FA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08374"/>
            <a:ext cx="9238434" cy="857559"/>
          </a:xfrm>
        </p:spPr>
        <p:txBody>
          <a:bodyPr>
            <a:normAutofit/>
          </a:bodyPr>
          <a:lstStyle/>
          <a:p>
            <a:r>
              <a:rPr lang="en-US" dirty="0"/>
              <a:t>WITH SCENE GENERATION(CONT.)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2B8DF-ECF4-8343-AB4D-F4CB4AAB5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490005"/>
            <a:ext cx="8715331" cy="335962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The second class of models are largely CVAE based</a:t>
            </a:r>
          </a:p>
          <a:p>
            <a:pPr>
              <a:lnSpc>
                <a:spcPct val="120000"/>
              </a:lnSpc>
            </a:pPr>
            <a:r>
              <a:rPr lang="en-IN" sz="1700" dirty="0" err="1"/>
              <a:t>cVAE</a:t>
            </a:r>
            <a:r>
              <a:rPr lang="en-IN" sz="1700" dirty="0"/>
              <a:t> models utilize an encoder-decoder structure to learn the posterior distribution and rely on the learned latent variables to sample.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Although </a:t>
            </a:r>
            <a:r>
              <a:rPr lang="en-IN" sz="1700" dirty="0" err="1"/>
              <a:t>cVAE</a:t>
            </a:r>
            <a:r>
              <a:rPr lang="en-IN" sz="1700" dirty="0"/>
              <a:t> is easy to train and sample due to its simple architecture and one-step sampling procedure, it suffers from the posterior collapse problem.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The main issue with such models was that they gave more importance to the scene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These models try to fit the generated human to the scene rather than the scene to the human, which gave unrealistic motion and usually in limited environments.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The first model type, like SUMMON, was chosen as it maintained integrity of human motion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537499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89029-0776-5E47-B7A6-B932C5FA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en-IN" i="1" dirty="0">
                <a:solidFill>
                  <a:srgbClr val="FF0000"/>
                </a:solidFill>
              </a:rPr>
              <a:t>S</a:t>
            </a:r>
            <a:r>
              <a:rPr lang="en-IN" dirty="0">
                <a:solidFill>
                  <a:schemeClr val="bg1"/>
                </a:solidFill>
              </a:rPr>
              <a:t>cene Synthesis from H</a:t>
            </a:r>
            <a:r>
              <a:rPr lang="en-IN" i="1" dirty="0">
                <a:solidFill>
                  <a:srgbClr val="FF0000"/>
                </a:solidFill>
              </a:rPr>
              <a:t>UM</a:t>
            </a:r>
            <a:r>
              <a:rPr lang="en-IN" dirty="0">
                <a:solidFill>
                  <a:schemeClr val="bg1"/>
                </a:solidFill>
              </a:rPr>
              <a:t>an </a:t>
            </a:r>
            <a:r>
              <a:rPr lang="en-IN" i="1" dirty="0">
                <a:solidFill>
                  <a:srgbClr val="FF0000"/>
                </a:solidFill>
              </a:rPr>
              <a:t>M</a:t>
            </a:r>
            <a:r>
              <a:rPr lang="en-IN" dirty="0">
                <a:solidFill>
                  <a:schemeClr val="bg1"/>
                </a:solidFill>
              </a:rPr>
              <a:t>oti</a:t>
            </a:r>
            <a:r>
              <a:rPr lang="en-IN" i="1" dirty="0">
                <a:solidFill>
                  <a:srgbClr val="FF0000"/>
                </a:solidFill>
              </a:rPr>
              <a:t>ON</a:t>
            </a:r>
            <a:r>
              <a:rPr lang="en-IN" dirty="0">
                <a:solidFill>
                  <a:schemeClr val="bg1"/>
                </a:solidFill>
              </a:rPr>
              <a:t> (SUMMON)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2B8DF-ECF4-8343-AB4D-F4CB4AAB5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972" y="735198"/>
            <a:ext cx="5143163" cy="5008605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IN" sz="1700" dirty="0"/>
              <a:t>Human motion alone contains rich information about the scene they reside in and interact with.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SUMMON synthesizes feasible scenes using down-sampled SMPL-X human mesh input.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 </a:t>
            </a:r>
            <a:r>
              <a:rPr lang="en-US" sz="1700" dirty="0"/>
              <a:t>Two step framework: </a:t>
            </a:r>
            <a:endParaRPr lang="en-IN" sz="1700" dirty="0"/>
          </a:p>
          <a:p>
            <a:pPr marL="61722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1700" b="0" dirty="0" err="1"/>
              <a:t>ContactFormer</a:t>
            </a:r>
            <a:r>
              <a:rPr lang="en-IN" sz="1700" b="0" dirty="0"/>
              <a:t>: Model to obtain contact labels from human motion. </a:t>
            </a:r>
          </a:p>
          <a:p>
            <a:pPr marL="61722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1700" b="0" dirty="0"/>
              <a:t>Based on these predictions, SUMMON then chooses interacting objects and optimizes physical plausibility losses; it further populates the scene with objects that do not interact with humans.</a:t>
            </a:r>
          </a:p>
          <a:p>
            <a:pPr lvl="1">
              <a:lnSpc>
                <a:spcPct val="120000"/>
              </a:lnSpc>
            </a:pPr>
            <a:r>
              <a:rPr lang="en-IN" sz="1700" b="0" dirty="0"/>
              <a:t>SUMMON also has pipeline simplicity, good results, and possibility of integration with MDM/ other T2M models</a:t>
            </a:r>
          </a:p>
        </p:txBody>
      </p:sp>
    </p:spTree>
    <p:extLst>
      <p:ext uri="{BB962C8B-B14F-4D97-AF65-F5344CB8AC3E}">
        <p14:creationId xmlns:p14="http://schemas.microsoft.com/office/powerpoint/2010/main" val="1880545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3BA1B-A1F1-6043-A38C-0CF0D061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Summon Architecture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16175A-78F8-DD4E-B586-BD06CAB90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7629" y="1956660"/>
            <a:ext cx="6580294" cy="2944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39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Rolls of blueprints">
            <a:extLst>
              <a:ext uri="{FF2B5EF4-FFF2-40B4-BE49-F238E27FC236}">
                <a16:creationId xmlns:a16="http://schemas.microsoft.com/office/drawing/2014/main" id="{30124A2E-F88F-A040-16A1-C812D9C8D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09" b="1444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5E46B165-E118-452A-83D6-DE891373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652" y="1260628"/>
            <a:ext cx="4336744" cy="43367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F885C-FD6D-924F-8BC3-47BEF803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21" y="2301308"/>
            <a:ext cx="3425005" cy="16406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/>
              <a:t>PROGRESS</a:t>
            </a:r>
            <a:br>
              <a:rPr lang="en-US" sz="2400" dirty="0"/>
            </a:br>
            <a:r>
              <a:rPr lang="en-US" sz="2400" dirty="0"/>
              <a:t>AND</a:t>
            </a:r>
            <a:br>
              <a:rPr lang="en-US" sz="2400" dirty="0"/>
            </a:br>
            <a:r>
              <a:rPr lang="en-US" sz="2400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1271907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D19ADF2-65BD-45E9-8475-C8E746B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C24C5-83DD-F442-9506-9139FCD2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br>
              <a:rPr lang="en-US" sz="2000" dirty="0"/>
            </a:br>
            <a:r>
              <a:rPr lang="en-US" sz="2000" dirty="0"/>
              <a:t>MDM+ Doubletake</a:t>
            </a:r>
            <a:br>
              <a:rPr lang="en-US" sz="2000" dirty="0"/>
            </a:br>
            <a:r>
              <a:rPr lang="en-US" sz="2000" dirty="0"/>
              <a:t>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5459E-E19A-5549-90A1-86309DDE5648}"/>
              </a:ext>
            </a:extLst>
          </p:cNvPr>
          <p:cNvSpPr txBox="1"/>
          <p:nvPr/>
        </p:nvSpPr>
        <p:spPr>
          <a:xfrm>
            <a:off x="1104897" y="2286000"/>
            <a:ext cx="4991103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Working instance of Motion diffusion model set up on GPU with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With text input/unconditioned, produces stick figure mp4 output with temporal joint positions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 based framework for generating short term human motion </a:t>
            </a: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Extended with </a:t>
            </a:r>
            <a:r>
              <a:rPr lang="en-US" dirty="0" err="1"/>
              <a:t>DoubleTake</a:t>
            </a:r>
            <a:r>
              <a:rPr lang="en-US" dirty="0"/>
              <a:t> implementation</a:t>
            </a:r>
            <a:br>
              <a:rPr lang="en-US" dirty="0"/>
            </a:br>
            <a:r>
              <a:rPr lang="en-US" dirty="0"/>
              <a:t>of </a:t>
            </a:r>
            <a:r>
              <a:rPr lang="en-US" dirty="0" err="1"/>
              <a:t>PriorMDM</a:t>
            </a:r>
            <a:r>
              <a:rPr lang="en-US" dirty="0"/>
              <a:t> for long term motion generation,</a:t>
            </a:r>
            <a:br>
              <a:rPr lang="en-US" dirty="0"/>
            </a:br>
            <a:r>
              <a:rPr lang="en-US" dirty="0"/>
              <a:t>with output in the same format </a:t>
            </a:r>
          </a:p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endParaRPr lang="en-US" dirty="0"/>
          </a:p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endParaRPr lang="en-US" dirty="0"/>
          </a:p>
        </p:txBody>
      </p:sp>
      <p:pic>
        <p:nvPicPr>
          <p:cNvPr id="6" name="walk_sit_mdm.mp4" descr="walk_sit_mdm.mp4">
            <a:hlinkClick r:id="" action="ppaction://media"/>
            <a:extLst>
              <a:ext uri="{FF2B5EF4-FFF2-40B4-BE49-F238E27FC236}">
                <a16:creationId xmlns:a16="http://schemas.microsoft.com/office/drawing/2014/main" id="{34C00F0E-FC71-C843-9687-5D38DBFDC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88629" y="1260324"/>
            <a:ext cx="2007810" cy="2007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circle_mdm.mp4" descr="circle_mdm.mp4">
            <a:hlinkClick r:id="" action="ppaction://media"/>
            <a:extLst>
              <a:ext uri="{FF2B5EF4-FFF2-40B4-BE49-F238E27FC236}">
                <a16:creationId xmlns:a16="http://schemas.microsoft.com/office/drawing/2014/main" id="{C156E9B9-9E4E-EF4B-AAAB-35B412599A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61100" y="1199234"/>
            <a:ext cx="2068899" cy="2068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jacks_mdm.mp4" descr="jacks_mdm.mp4">
            <a:hlinkClick r:id="" action="ppaction://media"/>
            <a:extLst>
              <a:ext uri="{FF2B5EF4-FFF2-40B4-BE49-F238E27FC236}">
                <a16:creationId xmlns:a16="http://schemas.microsoft.com/office/drawing/2014/main" id="{291999B4-ED80-AC4E-B714-BE314654DF71}"/>
              </a:ext>
            </a:extLst>
          </p:cNvPr>
          <p:cNvPicPr>
            <a:picLocks noGrp="1" noChangeAspect="1"/>
          </p:cNvPicPr>
          <p:nvPr>
            <p:ph idx="1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88629" y="3589867"/>
            <a:ext cx="2007810" cy="2007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long-motion-final.mp4" descr="long-motion-final.mp4">
            <a:hlinkClick r:id="" action="ppaction://media"/>
            <a:extLst>
              <a:ext uri="{FF2B5EF4-FFF2-40B4-BE49-F238E27FC236}">
                <a16:creationId xmlns:a16="http://schemas.microsoft.com/office/drawing/2014/main" id="{2BBEC4EF-0849-E946-AA80-5E41BAC12AE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61100" y="3589867"/>
            <a:ext cx="2068899" cy="2068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7521EE-0FF2-514F-AF14-5B1B364AD6A8}"/>
              </a:ext>
            </a:extLst>
          </p:cNvPr>
          <p:cNvSpPr txBox="1"/>
          <p:nvPr/>
        </p:nvSpPr>
        <p:spPr>
          <a:xfrm>
            <a:off x="9718431" y="5720861"/>
            <a:ext cx="1887415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motion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F7947-DD48-9348-AFED-22F08CBD2C96}"/>
              </a:ext>
            </a:extLst>
          </p:cNvPr>
          <p:cNvSpPr txBox="1"/>
          <p:nvPr/>
        </p:nvSpPr>
        <p:spPr>
          <a:xfrm>
            <a:off x="8200292" y="793047"/>
            <a:ext cx="1887415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outputs</a:t>
            </a:r>
          </a:p>
        </p:txBody>
      </p:sp>
    </p:spTree>
    <p:extLst>
      <p:ext uri="{BB962C8B-B14F-4D97-AF65-F5344CB8AC3E}">
        <p14:creationId xmlns:p14="http://schemas.microsoft.com/office/powerpoint/2010/main" val="1551218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</a:rPr>
              <a:t>Target 1: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DIVERSE DENSELY Annotated HUMAN DATASET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03183-B097-554C-A661-282A41ED76FB}"/>
              </a:ext>
            </a:extLst>
          </p:cNvPr>
          <p:cNvSpPr txBox="1"/>
          <p:nvPr/>
        </p:nvSpPr>
        <p:spPr>
          <a:xfrm>
            <a:off x="5379388" y="1524000"/>
            <a:ext cx="6257534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/>
              <a:t>HumanML3D is one of the largescale motion datasets that has textual annotations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/>
              <a:t>Each clip in HumanML3D comes with 3-4 sentence descriptions annotated on Amazon Mechanical Turk 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/>
              <a:t>Such descriptions may look like: </a:t>
            </a:r>
          </a:p>
          <a:p>
            <a:pPr marL="1200150" lvl="2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/>
              <a:t>a man kicks something or someone with his left </a:t>
            </a:r>
            <a:r>
              <a:rPr lang="en-US" sz="1700" dirty="0" err="1"/>
              <a:t>leg.#a</a:t>
            </a:r>
            <a:r>
              <a:rPr lang="en-US" sz="1700" dirty="0"/>
              <a:t>/DET man/NOUN kick/</a:t>
            </a:r>
            <a:r>
              <a:rPr lang="en-US" sz="1700" dirty="0" err="1"/>
              <a:t>VERBa</a:t>
            </a:r>
            <a:r>
              <a:rPr lang="en-US" sz="1700" dirty="0"/>
              <a:t> something/PRON or/CCONJ someone/PRON with/ADP his/DET left/ADJ leg/NOUN#0.0#0.0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/>
              <a:t>HumanML3D is difficult to reconstruct,  as it requires processing of entire AMASS dataset from scratch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/>
              <a:t>MDM models great diversity in human motion and is used to generate densely annotated human motion dataset</a:t>
            </a:r>
          </a:p>
          <a:p>
            <a:pPr marL="1200150" lvl="2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1200150" lvl="2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8" name="diverse-1.mp4" descr="diverse-1.mp4">
            <a:hlinkClick r:id="" action="ppaction://media"/>
            <a:extLst>
              <a:ext uri="{FF2B5EF4-FFF2-40B4-BE49-F238E27FC236}">
                <a16:creationId xmlns:a16="http://schemas.microsoft.com/office/drawing/2014/main" id="{0937EAFF-E706-604D-B37C-51871D406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67347" y="5059082"/>
            <a:ext cx="1311836" cy="1311836"/>
          </a:xfrm>
          <a:prstGeom prst="rect">
            <a:avLst/>
          </a:prstGeom>
        </p:spPr>
      </p:pic>
      <p:pic>
        <p:nvPicPr>
          <p:cNvPr id="9" name="diverse-2.mp4" descr="diverse-2.mp4">
            <a:hlinkClick r:id="" action="ppaction://media"/>
            <a:extLst>
              <a:ext uri="{FF2B5EF4-FFF2-40B4-BE49-F238E27FC236}">
                <a16:creationId xmlns:a16="http://schemas.microsoft.com/office/drawing/2014/main" id="{E93CE317-CE32-4743-9E45-0657AAB228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00044" y="5133787"/>
            <a:ext cx="1311836" cy="1311836"/>
          </a:xfrm>
          <a:prstGeom prst="rect">
            <a:avLst/>
          </a:prstGeom>
        </p:spPr>
      </p:pic>
      <p:pic>
        <p:nvPicPr>
          <p:cNvPr id="10" name="diverse-0.mp4" descr="diverse-0.mp4">
            <a:hlinkClick r:id="" action="ppaction://media"/>
            <a:extLst>
              <a:ext uri="{FF2B5EF4-FFF2-40B4-BE49-F238E27FC236}">
                <a16:creationId xmlns:a16="http://schemas.microsoft.com/office/drawing/2014/main" id="{7AD2CED4-3CE8-D047-892B-5BFF5A30A32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32742" y="5059082"/>
            <a:ext cx="1311836" cy="1311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22DA55-E752-E343-B155-51F99114B40C}"/>
              </a:ext>
            </a:extLst>
          </p:cNvPr>
          <p:cNvSpPr txBox="1"/>
          <p:nvPr/>
        </p:nvSpPr>
        <p:spPr>
          <a:xfrm>
            <a:off x="6495240" y="6370918"/>
            <a:ext cx="44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Subtly different motions of same input text</a:t>
            </a:r>
          </a:p>
        </p:txBody>
      </p:sp>
    </p:spTree>
    <p:extLst>
      <p:ext uri="{BB962C8B-B14F-4D97-AF65-F5344CB8AC3E}">
        <p14:creationId xmlns:p14="http://schemas.microsoft.com/office/powerpoint/2010/main" val="262899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800" dirty="0"/>
              <a:t>Target 1:</a:t>
            </a:r>
            <a:br>
              <a:rPr lang="en-US" dirty="0"/>
            </a:br>
            <a:r>
              <a:rPr lang="en-US" dirty="0"/>
              <a:t>DIVERSE DENSELY Annotated HUMAN DATASET</a:t>
            </a:r>
            <a:br>
              <a:rPr lang="en-US" dirty="0"/>
            </a:br>
            <a:r>
              <a:rPr lang="en-US" dirty="0"/>
              <a:t>generation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3E61A-689D-DE48-B3A6-FF882E3BD401}"/>
              </a:ext>
            </a:extLst>
          </p:cNvPr>
          <p:cNvSpPr txBox="1"/>
          <p:nvPr/>
        </p:nvSpPr>
        <p:spPr>
          <a:xfrm>
            <a:off x="7551548" y="303592"/>
            <a:ext cx="348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object fitting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8E856-115D-0F42-AABB-F0F951D6EB56}"/>
              </a:ext>
            </a:extLst>
          </p:cNvPr>
          <p:cNvSpPr txBox="1"/>
          <p:nvPr/>
        </p:nvSpPr>
        <p:spPr>
          <a:xfrm>
            <a:off x="6285316" y="3623500"/>
            <a:ext cx="5717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Wrote script to extract human action descriptions that can be passed to MDM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Input given to MDM to generate diverse motions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Re-linking the dense textual description to each output video gives densely annotated dataset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simple shell script for creating output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Easier process than generating HumanML3D itself  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54AE9394-E1D0-2643-B05B-CDAC1AC5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06" y="627705"/>
            <a:ext cx="4348588" cy="2671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988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C24C5-83DD-F442-9506-9139FCD2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38" y="762000"/>
            <a:ext cx="5008696" cy="114100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br>
              <a:rPr lang="en-US" sz="2000" dirty="0"/>
            </a:br>
            <a:r>
              <a:rPr lang="en-US" sz="2000" dirty="0"/>
              <a:t>SUMMON+SMPLX implementation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7B56EA-7928-A642-96A8-CDFDF8C3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138" y="2259698"/>
            <a:ext cx="4479398" cy="383630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</a:pPr>
            <a:r>
              <a:rPr lang="en-US" sz="1700" dirty="0"/>
              <a:t>Working instance of SUMMON and SMPLX set up on GPU with unified </a:t>
            </a:r>
            <a:r>
              <a:rPr lang="en-US" sz="1700" dirty="0" err="1"/>
              <a:t>conda</a:t>
            </a:r>
            <a:r>
              <a:rPr lang="en-US" sz="1700" dirty="0"/>
              <a:t> environment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</a:pPr>
            <a:r>
              <a:rPr lang="en-US" sz="1700" dirty="0"/>
              <a:t>With human motion input in normalized down-sampled form, gives scene interaction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</a:pPr>
            <a:r>
              <a:rPr lang="en-US" sz="1700" dirty="0"/>
              <a:t>Allows scene completion by adding objects that human does not interact with.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</a:pPr>
            <a:r>
              <a:rPr lang="en-US" sz="1700" dirty="0" err="1"/>
              <a:t>PyTorch</a:t>
            </a:r>
            <a:r>
              <a:rPr lang="en-US" sz="1700" dirty="0"/>
              <a:t> based framework for generating human motion with scene. 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en-US" sz="15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120000"/>
              </a:lnSpc>
            </a:pPr>
            <a:endParaRPr lang="en-US" sz="1500" dirty="0"/>
          </a:p>
        </p:txBody>
      </p:sp>
      <p:pic>
        <p:nvPicPr>
          <p:cNvPr id="5" name="Picture 4" descr="A black and white image of a person falling off a parachute&#10;&#10;Description automatically generated">
            <a:extLst>
              <a:ext uri="{FF2B5EF4-FFF2-40B4-BE49-F238E27FC236}">
                <a16:creationId xmlns:a16="http://schemas.microsoft.com/office/drawing/2014/main" id="{BF315B32-0D79-FA4B-83E7-95A0F74B9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r="-2" b="-2"/>
          <a:stretch/>
        </p:blipFill>
        <p:spPr>
          <a:xfrm>
            <a:off x="6639965" y="1114197"/>
            <a:ext cx="4629606" cy="4629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5459E-E19A-5549-90A1-86309DDE5648}"/>
              </a:ext>
            </a:extLst>
          </p:cNvPr>
          <p:cNvSpPr txBox="1"/>
          <p:nvPr/>
        </p:nvSpPr>
        <p:spPr>
          <a:xfrm>
            <a:off x="1104897" y="2286000"/>
            <a:ext cx="4991103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30000"/>
              </a:lnSpc>
              <a:spcAft>
                <a:spcPts val="600"/>
              </a:spcAft>
              <a:buSzPct val="8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57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/>
              <a:t>Target 2:</a:t>
            </a:r>
            <a:br>
              <a:rPr lang="en-US" dirty="0"/>
            </a:br>
            <a:r>
              <a:rPr lang="en-US" dirty="0"/>
              <a:t>one-to-many </a:t>
            </a:r>
            <a:br>
              <a:rPr lang="en-US" dirty="0"/>
            </a:br>
            <a:r>
              <a:rPr lang="en-US" dirty="0"/>
              <a:t>scene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CE009-222B-434E-9835-3DAF929493D0}"/>
              </a:ext>
            </a:extLst>
          </p:cNvPr>
          <p:cNvSpPr txBox="1"/>
          <p:nvPr/>
        </p:nvSpPr>
        <p:spPr>
          <a:xfrm>
            <a:off x="6405983" y="2176258"/>
            <a:ext cx="54565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generate multiple plausible scenes from single human motion input: of two types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that generates a ”new” scene by replacing semantically similar objects in place of earlier ones(like chair for a sofa)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that replaces another “version” of the same object from 3D-Future dataset that applies well to the scene</a:t>
            </a:r>
          </a:p>
        </p:txBody>
      </p:sp>
    </p:spTree>
    <p:extLst>
      <p:ext uri="{BB962C8B-B14F-4D97-AF65-F5344CB8AC3E}">
        <p14:creationId xmlns:p14="http://schemas.microsoft.com/office/powerpoint/2010/main" val="3025641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CD477-C618-DF4A-96B6-A4E59664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NEED FOR human motion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0B5F-002A-2C4F-BA33-000CAD99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61214"/>
            <a:ext cx="5362803" cy="5334000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r>
              <a:rPr lang="en-IN" sz="1700" dirty="0"/>
              <a:t>AR user experience is heavily dependent on accurate human motion prediction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Delays lead to misalignment between the virtual content and the physical world, leading to a sense of time latency and dizziness for users.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Hence there is a need for accurate human motion prediction for a good virtual experience.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To develop accurate algorithms for 6DOF motion prediction, human motion datasets are needed.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Such data helps determine future position and viewpoint within an environment, allowing for proactive adjustment of virtual content based on anticipated perspective.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199164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62" y="3518999"/>
            <a:ext cx="3936275" cy="135170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10000"/>
              </a:lnSpc>
            </a:pPr>
            <a:br>
              <a:rPr lang="en-US" dirty="0"/>
            </a:br>
            <a:r>
              <a:rPr lang="en-US" dirty="0" err="1"/>
              <a:t>DIversE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SCENE </a:t>
            </a:r>
            <a:br>
              <a:rPr lang="en-US" dirty="0"/>
            </a:br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Type 1</a:t>
            </a:r>
          </a:p>
        </p:txBody>
      </p:sp>
      <p:pic>
        <p:nvPicPr>
          <p:cNvPr id="3" name="sofa-chair-scene-cont-trim_fast.mov" descr="sofa-chair-scene-cont-trim_fast.mov">
            <a:hlinkClick r:id="" action="ppaction://media"/>
            <a:extLst>
              <a:ext uri="{FF2B5EF4-FFF2-40B4-BE49-F238E27FC236}">
                <a16:creationId xmlns:a16="http://schemas.microsoft.com/office/drawing/2014/main" id="{26C6BFD2-0B67-C646-B07B-844CEFC749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7771" y="3518999"/>
            <a:ext cx="4194367" cy="2506134"/>
          </a:xfrm>
          <a:prstGeom prst="rect">
            <a:avLst/>
          </a:prstGeom>
        </p:spPr>
      </p:pic>
      <p:pic>
        <p:nvPicPr>
          <p:cNvPr id="5" name="stool-chair-scene-trim_fast.mov" descr="stool-chair-scene-trim_fast.mov">
            <a:hlinkClick r:id="" action="ppaction://media"/>
            <a:extLst>
              <a:ext uri="{FF2B5EF4-FFF2-40B4-BE49-F238E27FC236}">
                <a16:creationId xmlns:a16="http://schemas.microsoft.com/office/drawing/2014/main" id="{08A1E5EB-9751-A845-9039-3007A6F6D0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7771" y="636718"/>
            <a:ext cx="4194367" cy="2506134"/>
          </a:xfrm>
          <a:prstGeom prst="rect">
            <a:avLst/>
          </a:prstGeom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cxnSp>
        <p:nvCxnSpPr>
          <p:cNvPr id="60" name="Straight Connector 5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26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62" y="3518999"/>
            <a:ext cx="3936275" cy="135170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10000"/>
              </a:lnSpc>
            </a:pPr>
            <a:br>
              <a:rPr lang="en-US" dirty="0"/>
            </a:br>
            <a:r>
              <a:rPr lang="en-US" dirty="0" err="1"/>
              <a:t>DIversE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SCENE </a:t>
            </a:r>
            <a:br>
              <a:rPr lang="en-US" dirty="0"/>
            </a:br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Type 2</a:t>
            </a:r>
          </a:p>
        </p:txBody>
      </p:sp>
      <p:pic>
        <p:nvPicPr>
          <p:cNvPr id="3" name="sofa-chair-scene-cont-trim_fast.mov" descr="sofa-chair-scene-cont-trim_fast.mov">
            <a:hlinkClick r:id="" action="ppaction://media"/>
            <a:extLst>
              <a:ext uri="{FF2B5EF4-FFF2-40B4-BE49-F238E27FC236}">
                <a16:creationId xmlns:a16="http://schemas.microsoft.com/office/drawing/2014/main" id="{26C6BFD2-0B67-C646-B07B-844CEFC749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9197" y="461626"/>
            <a:ext cx="4465117" cy="2667907"/>
          </a:xfrm>
          <a:prstGeom prst="rect">
            <a:avLst/>
          </a:prstGeom>
        </p:spPr>
      </p:pic>
      <p:cxnSp>
        <p:nvCxnSpPr>
          <p:cNvPr id="60" name="Straight Connector 5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ofa-chair-orient_fast.mov" descr="sofa-chair-orient_fast.mov">
            <a:hlinkClick r:id="" action="ppaction://media"/>
            <a:extLst>
              <a:ext uri="{FF2B5EF4-FFF2-40B4-BE49-F238E27FC236}">
                <a16:creationId xmlns:a16="http://schemas.microsoft.com/office/drawing/2014/main" id="{BF138E65-EB1A-214F-822B-7BFE937212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5364" y="3580712"/>
            <a:ext cx="4448950" cy="26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18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691646"/>
            <a:ext cx="4009639" cy="22830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000" dirty="0"/>
              <a:t>TARGET 2:</a:t>
            </a:r>
            <a:br>
              <a:rPr lang="en-US" dirty="0"/>
            </a:br>
            <a:r>
              <a:rPr lang="en-US" sz="3100" dirty="0"/>
              <a:t>EXISTING </a:t>
            </a:r>
            <a:br>
              <a:rPr lang="en-US" sz="3100" dirty="0"/>
            </a:br>
            <a:r>
              <a:rPr lang="en-US" sz="3100" dirty="0"/>
              <a:t>OBJECT</a:t>
            </a:r>
            <a:br>
              <a:rPr lang="en-US" sz="3100" dirty="0"/>
            </a:br>
            <a:r>
              <a:rPr lang="en-US" sz="3100" dirty="0"/>
              <a:t>FITTING</a:t>
            </a:r>
            <a:br>
              <a:rPr lang="en-US" sz="3100" dirty="0"/>
            </a:br>
            <a:r>
              <a:rPr lang="en-US" sz="3100" dirty="0"/>
              <a:t>PIPELINE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D98C9-B6DD-C44B-A00F-051B5CCBA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2" t="1973" r="3137" b="-1973"/>
          <a:stretch/>
        </p:blipFill>
        <p:spPr>
          <a:xfrm>
            <a:off x="6318369" y="355982"/>
            <a:ext cx="5605928" cy="2486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7CE009-222B-434E-9835-3DAF929493D0}"/>
              </a:ext>
            </a:extLst>
          </p:cNvPr>
          <p:cNvSpPr txBox="1"/>
          <p:nvPr/>
        </p:nvSpPr>
        <p:spPr>
          <a:xfrm>
            <a:off x="6467707" y="3346708"/>
            <a:ext cx="54565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ContactFormer</a:t>
            </a:r>
            <a:r>
              <a:rPr lang="en-US" dirty="0"/>
              <a:t> module gives prediction tensor indicating “most likely” semantic label (3 for chair, 2 for floor </a:t>
            </a:r>
            <a:r>
              <a:rPr lang="en-US" dirty="0" err="1"/>
              <a:t>etc</a:t>
            </a:r>
            <a:r>
              <a:rPr lang="en-US" dirty="0"/>
              <a:t>) of object the human is in contact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Signed Distance field is calculated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points are clustered using 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Majority Voting is performed which removes small inconsistencies in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points together by object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 search and optimize to find best fit object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 point cloud of best object into scene </a:t>
            </a:r>
          </a:p>
        </p:txBody>
      </p:sp>
    </p:spTree>
    <p:extLst>
      <p:ext uri="{BB962C8B-B14F-4D97-AF65-F5344CB8AC3E}">
        <p14:creationId xmlns:p14="http://schemas.microsoft.com/office/powerpoint/2010/main" val="388838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/>
              <a:t>TARGET 2:</a:t>
            </a:r>
            <a:br>
              <a:rPr lang="en-US" dirty="0"/>
            </a:br>
            <a:r>
              <a:rPr lang="en-US" dirty="0"/>
              <a:t>MODIFICATIONS</a:t>
            </a:r>
            <a:br>
              <a:rPr lang="en-US" dirty="0"/>
            </a:b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3E61A-689D-DE48-B3A6-FF882E3BD401}"/>
              </a:ext>
            </a:extLst>
          </p:cNvPr>
          <p:cNvSpPr txBox="1"/>
          <p:nvPr/>
        </p:nvSpPr>
        <p:spPr>
          <a:xfrm>
            <a:off x="7551548" y="2509"/>
            <a:ext cx="348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object fitting pipeline</a:t>
            </a:r>
          </a:p>
        </p:txBody>
      </p:sp>
      <p:pic>
        <p:nvPicPr>
          <p:cNvPr id="4" name="Picture 3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2AAC1D3C-D013-7C4E-9423-9859EFCC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60"/>
          <a:stretch/>
        </p:blipFill>
        <p:spPr>
          <a:xfrm>
            <a:off x="6344271" y="453859"/>
            <a:ext cx="5599458" cy="2281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8E856-115D-0F42-AABB-F0F951D6EB56}"/>
              </a:ext>
            </a:extLst>
          </p:cNvPr>
          <p:cNvSpPr txBox="1"/>
          <p:nvPr/>
        </p:nvSpPr>
        <p:spPr>
          <a:xfrm>
            <a:off x="6575258" y="2987821"/>
            <a:ext cx="5368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 generating diverse scenes from human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function used for probabilities of contact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new variable to indicate how much “change” we want from the “most probable scene” we can generate new scenes with realistic interaction.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vertices where contact predicted is neither void nor floor, and if the probability of the second most likely object is greater than a threshold probability “p”(hyperparameter), choose the less likely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allows for introduction of subtle changes in scene(different version of same object) by choosing sub-optimal fit that is still within feasible loss range. </a:t>
            </a:r>
          </a:p>
        </p:txBody>
      </p:sp>
    </p:spTree>
    <p:extLst>
      <p:ext uri="{BB962C8B-B14F-4D97-AF65-F5344CB8AC3E}">
        <p14:creationId xmlns:p14="http://schemas.microsoft.com/office/powerpoint/2010/main" val="2758356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88" y="2201569"/>
            <a:ext cx="4319623" cy="22830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800" dirty="0"/>
              <a:t>Targets 3 &amp; 4:</a:t>
            </a:r>
            <a:br>
              <a:rPr lang="en-US" sz="1800" dirty="0"/>
            </a:br>
            <a:r>
              <a:rPr lang="en-US" dirty="0"/>
              <a:t>SYNTHETIC PIPELINE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MOTION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CE009-222B-434E-9835-3DAF929493D0}"/>
              </a:ext>
            </a:extLst>
          </p:cNvPr>
          <p:cNvSpPr txBox="1"/>
          <p:nvPr/>
        </p:nvSpPr>
        <p:spPr>
          <a:xfrm>
            <a:off x="6338209" y="1028343"/>
            <a:ext cx="56115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limitations of existing realistic scene creation/completion algorithms is that they are dependent on input human motion, almost always in SMPL-X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Such human input motions are expensive to capture and limited in availability.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process of generating a Human object interaction (HOI) scene becomes dependent on human Motion Capture(</a:t>
            </a:r>
            <a:r>
              <a:rPr lang="en-US" dirty="0" err="1"/>
              <a:t>MoCap</a:t>
            </a:r>
            <a:r>
              <a:rPr lang="en-US" dirty="0"/>
              <a:t>)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make the pipeline completely synthetic, it is necessary to pass generated human motion through scene creation/completion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3: Generation of scene w/o interaction directly from MDM output of pure human 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4: Generation of scene with interaction using MDM output of pure human motion (for example, addition of a chair when human sits down) </a:t>
            </a:r>
          </a:p>
        </p:txBody>
      </p:sp>
    </p:spTree>
    <p:extLst>
      <p:ext uri="{BB962C8B-B14F-4D97-AF65-F5344CB8AC3E}">
        <p14:creationId xmlns:p14="http://schemas.microsoft.com/office/powerpoint/2010/main" val="30812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EDE57-0569-294A-8E75-F2DA7D73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9" y="2285999"/>
            <a:ext cx="3936275" cy="16737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800" dirty="0"/>
              <a:t>target 3:</a:t>
            </a:r>
            <a:br>
              <a:rPr lang="en-US" dirty="0"/>
            </a:br>
            <a:r>
              <a:rPr lang="en-US" dirty="0"/>
              <a:t>EXAMPLE VIDEOS</a:t>
            </a:r>
            <a:br>
              <a:rPr lang="en-US" dirty="0"/>
            </a:br>
            <a:r>
              <a:rPr lang="en-US" sz="1800" dirty="0"/>
              <a:t> </a:t>
            </a:r>
          </a:p>
        </p:txBody>
      </p:sp>
      <p:pic>
        <p:nvPicPr>
          <p:cNvPr id="7" name="kick-trim_fast.mov" descr="kick-trim_fast.mov">
            <a:hlinkClick r:id="" action="ppaction://media"/>
            <a:extLst>
              <a:ext uri="{FF2B5EF4-FFF2-40B4-BE49-F238E27FC236}">
                <a16:creationId xmlns:a16="http://schemas.microsoft.com/office/drawing/2014/main" id="{A4D5EA99-2A3F-0B42-B0F1-7068552D36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5739" y="761998"/>
            <a:ext cx="4125325" cy="250613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pic>
        <p:nvPicPr>
          <p:cNvPr id="8" name="kick-2objs-fast.mov" descr="kick-2objs-fast.mov">
            <a:hlinkClick r:id="" action="ppaction://media"/>
            <a:extLst>
              <a:ext uri="{FF2B5EF4-FFF2-40B4-BE49-F238E27FC236}">
                <a16:creationId xmlns:a16="http://schemas.microsoft.com/office/drawing/2014/main" id="{4D6B4D7E-56C2-304D-9261-BBD1DDF52E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1337" y="3589867"/>
            <a:ext cx="4125325" cy="2506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74745A-DE92-F54C-A517-6DFEB6108C36}"/>
              </a:ext>
            </a:extLst>
          </p:cNvPr>
          <p:cNvSpPr txBox="1"/>
          <p:nvPr/>
        </p:nvSpPr>
        <p:spPr>
          <a:xfrm>
            <a:off x="7021936" y="392666"/>
            <a:ext cx="42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motion has been generated by MDM</a:t>
            </a:r>
          </a:p>
        </p:txBody>
      </p:sp>
    </p:spTree>
    <p:extLst>
      <p:ext uri="{BB962C8B-B14F-4D97-AF65-F5344CB8AC3E}">
        <p14:creationId xmlns:p14="http://schemas.microsoft.com/office/powerpoint/2010/main" val="121995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0A287-1934-6D41-A425-3C65747F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198284"/>
            <a:ext cx="4009639" cy="2283013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2000" dirty="0"/>
              <a:t>TARGET 3:</a:t>
            </a:r>
            <a:br>
              <a:rPr lang="en-US" sz="2000" dirty="0"/>
            </a:br>
            <a:r>
              <a:rPr lang="en-US" sz="3100" dirty="0"/>
              <a:t>Existing algorithm:</a:t>
            </a:r>
            <a:br>
              <a:rPr lang="en-US" dirty="0"/>
            </a:br>
            <a:r>
              <a:rPr lang="en-US" sz="3100" dirty="0"/>
              <a:t>ATISS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56A18A-D11C-632B-CD0C-516339A0F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391" y="214208"/>
            <a:ext cx="4621946" cy="62511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b="1" dirty="0"/>
              <a:t>Scene completion algorithm(ATISS): </a:t>
            </a:r>
          </a:p>
          <a:p>
            <a:r>
              <a:rPr lang="en-IN" dirty="0"/>
              <a:t>The floor is divided into a grid, and each cell is </a:t>
            </a:r>
            <a:r>
              <a:rPr lang="en-IN" dirty="0" err="1"/>
              <a:t>labeled</a:t>
            </a:r>
            <a:r>
              <a:rPr lang="en-IN" dirty="0"/>
              <a:t> as occupied if feet vertices or object vertices are in close proximity </a:t>
            </a:r>
          </a:p>
          <a:p>
            <a:r>
              <a:rPr lang="en-IN" dirty="0"/>
              <a:t>Uses autoregressive transformer model trained on the 3D-FRONT object dataset</a:t>
            </a:r>
          </a:p>
          <a:p>
            <a:r>
              <a:rPr lang="en-IN" dirty="0"/>
              <a:t>The model takes as input the categories of existing objects and returns a </a:t>
            </a:r>
            <a:r>
              <a:rPr lang="en-IN" sz="1700" dirty="0"/>
              <a:t>probability</a:t>
            </a:r>
            <a:r>
              <a:rPr lang="en-IN" dirty="0"/>
              <a:t> distribution of the next object category. </a:t>
            </a:r>
          </a:p>
          <a:p>
            <a:r>
              <a:rPr lang="en-IN" dirty="0"/>
              <a:t>A category is sampled from the distribution and randomly placed in “unoccupied" space. </a:t>
            </a:r>
          </a:p>
          <a:p>
            <a:r>
              <a:rPr lang="en-IN" dirty="0"/>
              <a:t>To prevent penetration, object’s translation and rotation is optimized using penalty loss. </a:t>
            </a:r>
          </a:p>
        </p:txBody>
      </p:sp>
    </p:spTree>
    <p:extLst>
      <p:ext uri="{BB962C8B-B14F-4D97-AF65-F5344CB8AC3E}">
        <p14:creationId xmlns:p14="http://schemas.microsoft.com/office/powerpoint/2010/main" val="3338088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0A287-1934-6D41-A425-3C65747F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/>
              <a:t>TARGET 3: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56A18A-D11C-632B-CD0C-516339A0F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13" y="3691965"/>
            <a:ext cx="4883173" cy="3048000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Feed text prompt to MDM to get joint output</a:t>
            </a:r>
          </a:p>
          <a:p>
            <a:r>
              <a:rPr lang="en-US" dirty="0"/>
              <a:t>Convert output to SMPL form and store OBJS</a:t>
            </a:r>
          </a:p>
          <a:p>
            <a:r>
              <a:rPr lang="en-US" dirty="0"/>
              <a:t>Convert to point cloud format using python script</a:t>
            </a:r>
          </a:p>
          <a:p>
            <a:r>
              <a:rPr lang="en-US" dirty="0"/>
              <a:t>Normalize orientation to </a:t>
            </a:r>
            <a:r>
              <a:rPr lang="en-US" dirty="0" err="1"/>
              <a:t>xy</a:t>
            </a:r>
            <a:r>
              <a:rPr lang="en-US" dirty="0"/>
              <a:t> plane by applying a mesh rotation of </a:t>
            </a:r>
            <a:r>
              <a:rPr lang="en-IN" dirty="0"/>
              <a:t>( 3𝝿/2, 𝝿, 𝝿) </a:t>
            </a:r>
          </a:p>
          <a:p>
            <a:r>
              <a:rPr lang="en-US" dirty="0"/>
              <a:t>Apply scene completion algorithm: </a:t>
            </a:r>
            <a:br>
              <a:rPr lang="en-US" dirty="0"/>
            </a:br>
            <a:r>
              <a:rPr lang="en-US" dirty="0"/>
              <a:t>Simple, fast and gives diverse results with scene. </a:t>
            </a:r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9F095362-9414-714A-AE37-17BB66B3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25866"/>
            <a:ext cx="4989817" cy="3666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229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000" dirty="0"/>
              <a:t>TARGET 4:</a:t>
            </a:r>
            <a:br>
              <a:rPr lang="en-US" sz="2000" dirty="0"/>
            </a:br>
            <a:r>
              <a:rPr lang="en-US" dirty="0"/>
              <a:t>Generation of scene with interaction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8E856-115D-0F42-AABB-F0F951D6EB56}"/>
              </a:ext>
            </a:extLst>
          </p:cNvPr>
          <p:cNvSpPr txBox="1"/>
          <p:nvPr/>
        </p:nvSpPr>
        <p:spPr>
          <a:xfrm>
            <a:off x="6374076" y="1305341"/>
            <a:ext cx="5539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SMPL and SMPL-X are parametric human body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Most pure motion synthesis models like MDM give SMPL-mesh based output- with 22 joints.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Most scene completion algorithms like MIME and SUMMON use SMPL-X, as it is a better human parametric model which models hand, face, eye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However, parameters can’t be copied between the two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SMPL and SMPL-X shape spaces are not compatible, since each model is the result of a different training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Hence it is a useful application to integrate conversion to SMPL-X within a model like MDM, to enable a synthetic pipeline for with scene motion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SMPL-X parameters can be used as input to SUMMON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6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9" y="-786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Oval 37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DFCDC-AD86-C541-9581-0325F73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62" y="2999444"/>
            <a:ext cx="3936275" cy="135170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10000"/>
              </a:lnSpc>
            </a:pPr>
            <a:br>
              <a:rPr lang="en-US" dirty="0"/>
            </a:br>
            <a:r>
              <a:rPr lang="en-US" sz="1800" dirty="0"/>
              <a:t>TARGET 4:</a:t>
            </a:r>
            <a:br>
              <a:rPr lang="en-US" dirty="0"/>
            </a:br>
            <a:r>
              <a:rPr lang="en-US" dirty="0"/>
              <a:t>PROPOSED </a:t>
            </a:r>
            <a:br>
              <a:rPr lang="en-US" dirty="0"/>
            </a:br>
            <a:r>
              <a:rPr lang="en-US" dirty="0"/>
              <a:t>PIPELINE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diagram of a process flow&#10;&#10;Description automatically generated">
            <a:extLst>
              <a:ext uri="{FF2B5EF4-FFF2-40B4-BE49-F238E27FC236}">
                <a16:creationId xmlns:a16="http://schemas.microsoft.com/office/drawing/2014/main" id="{FA3866C9-AB20-4341-872E-AB9CE043A8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542" y="78059"/>
            <a:ext cx="5780695" cy="4074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E9E408-20EE-8740-8BFB-15A8C7E96153}"/>
              </a:ext>
            </a:extLst>
          </p:cNvPr>
          <p:cNvSpPr txBox="1"/>
          <p:nvPr/>
        </p:nvSpPr>
        <p:spPr>
          <a:xfrm>
            <a:off x="6411951" y="4351150"/>
            <a:ext cx="5623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Target: HOI scene using human motion from MDM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MDM output of input text prompt to SMPL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MDM SMPL output to correct 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the processed SMPL parameters through </a:t>
            </a:r>
            <a:r>
              <a:rPr lang="en-US" dirty="0" err="1"/>
              <a:t>transfer_model</a:t>
            </a:r>
            <a:r>
              <a:rPr lang="en-US" dirty="0"/>
              <a:t>, generating SMPLX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 the orientation of SMPLX mesh and </a:t>
            </a:r>
            <a:r>
              <a:rPr lang="en-US" dirty="0" err="1"/>
              <a:t>centre</a:t>
            </a:r>
            <a:r>
              <a:rPr lang="en-US" dirty="0"/>
              <a:t> the vertices around pelvis. </a:t>
            </a:r>
            <a:r>
              <a:rPr lang="en-US" dirty="0" err="1"/>
              <a:t>Downsample</a:t>
            </a:r>
            <a:r>
              <a:rPr lang="en-US" dirty="0"/>
              <a:t> the mesh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downsampled</a:t>
            </a:r>
            <a:r>
              <a:rPr lang="en-US" dirty="0"/>
              <a:t> motion file to SUMMON for scene </a:t>
            </a:r>
          </a:p>
        </p:txBody>
      </p:sp>
    </p:spTree>
    <p:extLst>
      <p:ext uri="{BB962C8B-B14F-4D97-AF65-F5344CB8AC3E}">
        <p14:creationId xmlns:p14="http://schemas.microsoft.com/office/powerpoint/2010/main" val="3300467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CD477-C618-DF4A-96B6-A4E59664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SYNTHETIC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GENERATION?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0B5F-002A-2C4F-BA33-000CAD99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05883"/>
            <a:ext cx="4572000" cy="5334000"/>
          </a:xfrm>
        </p:spPr>
        <p:txBody>
          <a:bodyPr anchor="ctr">
            <a:normAutofit/>
          </a:bodyPr>
          <a:lstStyle/>
          <a:p>
            <a:r>
              <a:rPr lang="en-IN" sz="1700" dirty="0"/>
              <a:t>Capturing human motion data physically can be expensive and time-consuming.</a:t>
            </a:r>
          </a:p>
          <a:p>
            <a:r>
              <a:rPr lang="en-IN" sz="1700" dirty="0"/>
              <a:t>Synthetic data generation as an alternative is a feasible and cost-effective alternative.</a:t>
            </a:r>
          </a:p>
          <a:p>
            <a:r>
              <a:rPr lang="en-IN" sz="1700" dirty="0"/>
              <a:t>Synthetic data generation techniques enable the creation of large-scale and realistic human motion datasets.</a:t>
            </a:r>
          </a:p>
          <a:p>
            <a:r>
              <a:rPr lang="en-IN" sz="1700" dirty="0"/>
              <a:t>This project addresses need of synthetic human motion data for reducing AR latency. </a:t>
            </a:r>
          </a:p>
          <a:p>
            <a:r>
              <a:rPr lang="en-IN" sz="1700" dirty="0"/>
              <a:t>However, it is a challenging task, due to the diversity of possible motion and the difficulty of accurately describing it. </a:t>
            </a:r>
          </a:p>
        </p:txBody>
      </p:sp>
    </p:spTree>
    <p:extLst>
      <p:ext uri="{BB962C8B-B14F-4D97-AF65-F5344CB8AC3E}">
        <p14:creationId xmlns:p14="http://schemas.microsoft.com/office/powerpoint/2010/main" val="643181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8EF0D-F57D-D943-87DC-6E88A2893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 4: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INTEGRATION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5671-69BC-004E-9C52-0B0741D14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62000"/>
            <a:ext cx="5362804" cy="5334000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IN" sz="1700" dirty="0"/>
              <a:t>Transfer model of SMPLX is used for conversion but has to be modified for taking in MDM input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Difficulties were faced in conversion due to inconsistent naming of different parameters, consistency issues, and many steps across repositories and environments.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Have written script to reduce to only two commands to get final down-sampled and centred around pelvis SMPL-X human motion </a:t>
            </a:r>
            <a:r>
              <a:rPr lang="en-IN" sz="1700" dirty="0" err="1"/>
              <a:t>npz</a:t>
            </a:r>
            <a:r>
              <a:rPr lang="en-IN" sz="1700" dirty="0"/>
              <a:t> file by adding SMPLX to </a:t>
            </a:r>
            <a:r>
              <a:rPr lang="en-IN" sz="1700" dirty="0" err="1"/>
              <a:t>mdm</a:t>
            </a:r>
            <a:r>
              <a:rPr lang="en-IN" sz="1700" dirty="0"/>
              <a:t> module.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 This integration along with saving time for multiple commands also saves space by not writing unnecessary files like SMPL meshes and SMPL-X meshes before they are needed.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62613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00AD6-741B-8B43-89D1-7894E652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 4: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DIFFICULTIES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FC3F-0254-A44D-9440-F3A61517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213" y="825190"/>
            <a:ext cx="4799575" cy="5165302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IN" sz="1700" dirty="0"/>
              <a:t>During set up of SUMMON, visualization issue was faced due to lack of “screen” that is needed to visualize Open3D point cloud- fixed by using </a:t>
            </a:r>
            <a:r>
              <a:rPr lang="en-IN" sz="1700" dirty="0" err="1"/>
              <a:t>Xquartz</a:t>
            </a:r>
            <a:r>
              <a:rPr lang="en-IN" sz="1700" dirty="0"/>
              <a:t>, Microsoft RDP, X11 forwarding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It is noticeable that summon performs well on inference if given human motion from the </a:t>
            </a:r>
            <a:r>
              <a:rPr lang="en-IN" sz="1700" dirty="0" err="1"/>
              <a:t>Proxd</a:t>
            </a:r>
            <a:r>
              <a:rPr lang="en-IN" sz="1700" dirty="0"/>
              <a:t> dataset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However, it gives poorer results for amass human motion input and  for the motion diffusion model input.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Interaction is produced but objects are placed at incorrect positions and are semantically incorrect</a:t>
            </a:r>
          </a:p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71955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00AD6-741B-8B43-89D1-7894E652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67" y="404448"/>
            <a:ext cx="4991103" cy="1141004"/>
          </a:xfrm>
        </p:spPr>
        <p:txBody>
          <a:bodyPr>
            <a:normAutofit/>
          </a:bodyPr>
          <a:lstStyle/>
          <a:p>
            <a:r>
              <a:rPr lang="en-US" sz="1800" dirty="0"/>
              <a:t>Target 4:</a:t>
            </a:r>
            <a:br>
              <a:rPr lang="en-US" dirty="0"/>
            </a:br>
            <a:r>
              <a:rPr lang="en-US" dirty="0"/>
              <a:t>DIFFICULTIES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FC3F-0254-A44D-9440-F3A61517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667" y="1596214"/>
            <a:ext cx="5823441" cy="440600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sz="1700" dirty="0"/>
              <a:t>Attempted Process: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Fixing input format: On SMPLX output: Euler matrix transformations, mesh rotations(Rotation of( 3𝝿/2, 𝝿, 𝝿), normalizing orientation  to </a:t>
            </a:r>
            <a:r>
              <a:rPr lang="en-IN" sz="1700" dirty="0" err="1"/>
              <a:t>xy</a:t>
            </a:r>
            <a:r>
              <a:rPr lang="en-IN" sz="1700" dirty="0"/>
              <a:t> plane were all attempted while including down-sampling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Input motion of human sitting had few contact points compared to </a:t>
            </a:r>
            <a:r>
              <a:rPr lang="en-IN" sz="1700" dirty="0" err="1"/>
              <a:t>proxd</a:t>
            </a:r>
            <a:r>
              <a:rPr lang="en-IN" sz="1700" dirty="0"/>
              <a:t>(near ~70). Attempted improving performance by increasing length of motion (MDM output was enlarged using a python script)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Hyperparameter tuning does not increase performance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Model failure possible due to limited training data: SUMMON model performance needs to be improved. </a:t>
            </a:r>
          </a:p>
          <a:p>
            <a:pPr marL="0" indent="0">
              <a:lnSpc>
                <a:spcPct val="120000"/>
              </a:lnSpc>
              <a:buNone/>
            </a:pPr>
            <a:endParaRPr lang="en-IN" sz="1700" dirty="0"/>
          </a:p>
          <a:p>
            <a:pPr>
              <a:lnSpc>
                <a:spcPct val="120000"/>
              </a:lnSpc>
            </a:pPr>
            <a:endParaRPr lang="en-IN" sz="1700" dirty="0"/>
          </a:p>
          <a:p>
            <a:pPr marL="0" indent="0">
              <a:lnSpc>
                <a:spcPct val="120000"/>
              </a:lnSpc>
              <a:buNone/>
            </a:pPr>
            <a:endParaRPr lang="en-IN" sz="1700" dirty="0"/>
          </a:p>
          <a:p>
            <a:pPr>
              <a:lnSpc>
                <a:spcPct val="120000"/>
              </a:lnSpc>
            </a:pPr>
            <a:endParaRPr lang="en-US" sz="1700" dirty="0"/>
          </a:p>
        </p:txBody>
      </p:sp>
      <p:pic>
        <p:nvPicPr>
          <p:cNvPr id="5" name="Picture 4" descr="A computer screen shot of a white object&#10;&#10;Description automatically generated">
            <a:extLst>
              <a:ext uri="{FF2B5EF4-FFF2-40B4-BE49-F238E27FC236}">
                <a16:creationId xmlns:a16="http://schemas.microsoft.com/office/drawing/2014/main" id="{BADEA04F-BBC8-934B-97F8-968782CE5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0" t="26667" r="36444" b="13955"/>
          <a:stretch/>
        </p:blipFill>
        <p:spPr>
          <a:xfrm>
            <a:off x="7158774" y="762001"/>
            <a:ext cx="3976430" cy="53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6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22ED9-B94A-B647-99CE-14A1CE219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3C39-24EA-C447-8C98-C7A277F9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231" y="361678"/>
            <a:ext cx="6518340" cy="6133071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Set up MDM and </a:t>
            </a:r>
            <a:r>
              <a:rPr lang="en-US" sz="1700" dirty="0" err="1"/>
              <a:t>DoubleTake</a:t>
            </a:r>
            <a:r>
              <a:rPr lang="en-US" sz="1700" dirty="0"/>
              <a:t> extension that allows generation of variable length T2M, unconditioned, or action based synthesis of human joint positions over time.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Set up SUMMON model for Human motion with scene generation that gives point cloud output of human meshes and objects over time given input SMPLX human motion after preprocessing.  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Integrated SMPLX transfer model into MDM and summon environment and wrote script to simplify and accelerate the process of MDM output conversion to SMPLX parameters. 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Wrote short script to produce a HumanML3D like densely annotated, large scale, diverse dataset using MDM.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Implemented pipeline to add scene to completely new motions generated using MDM using waveform(.obj) to point cloud(.ply) conversion and ATISS based scene completion algorithm.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Modified code of object fitting in summon to generate diverse scenes with semantically similar objects as well as versions of same objects by manipulating probabilistic output of the </a:t>
            </a:r>
            <a:r>
              <a:rPr lang="en-US" sz="1700" dirty="0" err="1"/>
              <a:t>contactFormer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760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DF9F6-819B-0B4C-890B-B2960CD9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38C0-8F82-6446-8440-3EF887868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61292"/>
            <a:ext cx="5362803" cy="5334000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Use of synthetic dataset (first without scene) to generate advanced 6DOF motion prediction algorithm that can be used to reduce latency in AR applications.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Improve performance of synthetic pipeline that takes MDM input to generate HOI 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Improvement of performance of SUMMON using augmented training datasets like BEHAVE or COUCH that model HOI interaction, possibly fixing synthetic data pipeline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Environment integration of SUMMON and MDM.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With scene dataset can be used to improve AR algorithms like SLAM </a:t>
            </a:r>
          </a:p>
          <a:p>
            <a:pPr>
              <a:lnSpc>
                <a:spcPct val="120000"/>
              </a:lnSpc>
            </a:pPr>
            <a:endParaRPr lang="en-US" sz="1700" dirty="0"/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5033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598DCE-49A4-46FC-89A2-87E971AB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9" name="Oval 38">
            <a:extLst>
              <a:ext uri="{FF2B5EF4-FFF2-40B4-BE49-F238E27FC236}">
                <a16:creationId xmlns:a16="http://schemas.microsoft.com/office/drawing/2014/main" id="{ED903D6B-9D52-4138-9E24-EB3F7AFA8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7864" y="760144"/>
            <a:ext cx="5356272" cy="5356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F1C3E-01CB-4C49-A763-22F33212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717" y="1746913"/>
            <a:ext cx="4162567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8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41F04-1F7F-6A47-B440-B91F9172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431" y="762001"/>
            <a:ext cx="4222570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Project goals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DFF33-4DDC-8847-B033-594F48B52A83}"/>
              </a:ext>
            </a:extLst>
          </p:cNvPr>
          <p:cNvSpPr txBox="1"/>
          <p:nvPr/>
        </p:nvSpPr>
        <p:spPr>
          <a:xfrm>
            <a:off x="1111432" y="2298609"/>
            <a:ext cx="4222570" cy="379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sz="1700" b="1" dirty="0">
                <a:cs typeface="Arial" panose="020B0604020202020204" pitchFamily="34" charset="0"/>
              </a:rPr>
              <a:t>To generate framework for synthetic human motion generation for reducing latency in AR applications through advanced motion prediction algorithms. 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sz="1700" dirty="0">
                <a:cs typeface="Arial" panose="020B0604020202020204" pitchFamily="34" charset="0"/>
              </a:rPr>
              <a:t>Targets: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>
                <a:cs typeface="Arial" panose="020B0604020202020204" pitchFamily="34" charset="0"/>
              </a:rPr>
              <a:t>Pure Human Motion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>
                <a:cs typeface="Arial" panose="020B0604020202020204" pitchFamily="34" charset="0"/>
              </a:rPr>
              <a:t>With scene w/o interaction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sz="1700" dirty="0">
                <a:cs typeface="Arial" panose="020B0604020202020204" pitchFamily="34" charset="0"/>
              </a:rPr>
              <a:t>Including interaction with surrounding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1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AC6968-E97C-4229-A385-D68969BBA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CE9A9457-874F-4EEB-BF07-9CEA561C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3863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976D2AF7-356B-FB43-4B0C-CCFF60B26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4192" y="1903005"/>
            <a:ext cx="3045513" cy="30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70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Reading a book and drinking coffee on the table">
            <a:extLst>
              <a:ext uri="{FF2B5EF4-FFF2-40B4-BE49-F238E27FC236}">
                <a16:creationId xmlns:a16="http://schemas.microsoft.com/office/drawing/2014/main" id="{000E9FDB-659D-6B06-BE8D-64372924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288" b="13462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8" name="Oval 12">
            <a:extLst>
              <a:ext uri="{FF2B5EF4-FFF2-40B4-BE49-F238E27FC236}">
                <a16:creationId xmlns:a16="http://schemas.microsoft.com/office/drawing/2014/main" id="{5E46B165-E118-452A-83D6-DE891373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652" y="1260628"/>
            <a:ext cx="4336744" cy="43367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F885C-FD6D-924F-8BC3-47BEF803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22" y="2096563"/>
            <a:ext cx="3425005" cy="16406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68280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884B0-CF7E-D94B-8407-A92CB5F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Without scene generation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7C12F-2994-1D47-B96F-BC910D035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499" y="914400"/>
            <a:ext cx="5835805" cy="4629606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IN" sz="1700" dirty="0"/>
              <a:t>Human motion is generally modelled as the positions of joints in space over a given time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Many of the older generative/VAE  based models are either low-quality or limited in expressiveness.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Diffusion models are promising candidates for human motion due to their many-to-many nature.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They generate high quality human motion with sufficient variability but are resource heavy and hard to control.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Existing models include:</a:t>
            </a:r>
          </a:p>
          <a:p>
            <a:pPr marL="61722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1700" b="0" dirty="0"/>
              <a:t> </a:t>
            </a:r>
            <a:r>
              <a:rPr lang="en-US" sz="1700" b="0" dirty="0"/>
              <a:t>T2M(Transformer based Text to motion human motion synthesis</a:t>
            </a:r>
          </a:p>
          <a:p>
            <a:pPr marL="61722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700" b="0" dirty="0"/>
              <a:t>MDM(Diffusion Based Text to Motion)</a:t>
            </a:r>
          </a:p>
          <a:p>
            <a:pPr marL="61722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700" b="0" dirty="0" err="1"/>
              <a:t>MoDi</a:t>
            </a:r>
            <a:r>
              <a:rPr lang="en-US" sz="1700" b="0" dirty="0"/>
              <a:t>( for purely unsupervised setting) </a:t>
            </a:r>
          </a:p>
        </p:txBody>
      </p:sp>
      <p:pic>
        <p:nvPicPr>
          <p:cNvPr id="5" name="Picture 4" descr="A drawing of a person standing on a surface&#10;&#10;Description automatically generated">
            <a:extLst>
              <a:ext uri="{FF2B5EF4-FFF2-40B4-BE49-F238E27FC236}">
                <a16:creationId xmlns:a16="http://schemas.microsoft.com/office/drawing/2014/main" id="{91DAD1D5-CAC2-334D-AC86-5AB9610A2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82023" y="5099505"/>
            <a:ext cx="1473250" cy="1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8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0BB81-38D4-1642-B132-C09BDCED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529249"/>
            <a:ext cx="4991103" cy="1141004"/>
          </a:xfrm>
        </p:spPr>
        <p:txBody>
          <a:bodyPr>
            <a:normAutofit/>
          </a:bodyPr>
          <a:lstStyle/>
          <a:p>
            <a:r>
              <a:rPr lang="en-US" dirty="0"/>
              <a:t>MOTION DIFFUSION MODEL(MDM)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02A50-AF70-0644-B30F-FB0F7C17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3" y="1670253"/>
            <a:ext cx="7223039" cy="413951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r>
              <a:rPr lang="en-IN" sz="1700" dirty="0"/>
              <a:t>Motion Diffusion Model (MDM) is chosen for our use case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MDM is ideal because it SOTA in generating diverse, realistic human motion.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It also produces good results for unconditioned generation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 MDM produces output that can be easily converted to SMPL format, useful for possible additions of scene to human motion.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MDM requires significantly fewer GPU resources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It predicts the sample, rather than the noise, in each diffusion step. This facilitates the use of geometric losses on the locations and velocities of the motion(like FCL). </a:t>
            </a:r>
            <a:endParaRPr lang="en-US" sz="1700" dirty="0"/>
          </a:p>
          <a:p>
            <a:pPr>
              <a:lnSpc>
                <a:spcPct val="120000"/>
              </a:lnSpc>
            </a:pPr>
            <a:endParaRPr lang="en-US" sz="1700" dirty="0"/>
          </a:p>
        </p:txBody>
      </p:sp>
      <p:pic>
        <p:nvPicPr>
          <p:cNvPr id="5" name="Picture 4" descr="A person standing on a mat&#10;&#10;Description automatically generated">
            <a:extLst>
              <a:ext uri="{FF2B5EF4-FFF2-40B4-BE49-F238E27FC236}">
                <a16:creationId xmlns:a16="http://schemas.microsoft.com/office/drawing/2014/main" id="{17B56780-56E9-4040-86B7-726168FA2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10" y="1359243"/>
            <a:ext cx="2887310" cy="41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64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024EB-DDA0-334A-B21A-3FA0441B5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MDM ARCHItecture</a:t>
            </a:r>
          </a:p>
        </p:txBody>
      </p:sp>
      <p:pic>
        <p:nvPicPr>
          <p:cNvPr id="4" name="Content Placeholder 3" descr="A diagram of a model&#10;&#10;Description automatically generated">
            <a:extLst>
              <a:ext uri="{FF2B5EF4-FFF2-40B4-BE49-F238E27FC236}">
                <a16:creationId xmlns:a16="http://schemas.microsoft.com/office/drawing/2014/main" id="{24AB7FD7-401D-C946-A282-CE1A25949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8" t="9015" r="6318"/>
          <a:stretch/>
        </p:blipFill>
        <p:spPr>
          <a:xfrm>
            <a:off x="5568749" y="1591725"/>
            <a:ext cx="6409831" cy="3674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40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9E9A5-6FD7-6F48-8B43-F0686DB78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Limitations of MDM and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EE07-8988-B44D-B738-991924D1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435" y="762000"/>
            <a:ext cx="4338577" cy="30480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MDM generates motion that is very short(a maximum of 6 seconds, so longer motions are not produced)</a:t>
            </a:r>
          </a:p>
          <a:p>
            <a:pPr>
              <a:lnSpc>
                <a:spcPct val="120000"/>
              </a:lnSpc>
            </a:pPr>
            <a:r>
              <a:rPr lang="en-US" sz="1700" dirty="0" err="1"/>
              <a:t>PriorMDM</a:t>
            </a:r>
            <a:r>
              <a:rPr lang="en-US" sz="1700" dirty="0"/>
              <a:t> </a:t>
            </a:r>
            <a:r>
              <a:rPr lang="en-IN" sz="1700" dirty="0"/>
              <a:t> introduces a method called </a:t>
            </a:r>
            <a:r>
              <a:rPr lang="en-IN" sz="1700" dirty="0" err="1"/>
              <a:t>DoubleTake</a:t>
            </a:r>
            <a:r>
              <a:rPr lang="en-IN" sz="1700" dirty="0"/>
              <a:t>, which enables the efficient generation of long motion sequences in a zero-shot manner using MDM as a prior. </a:t>
            </a:r>
          </a:p>
          <a:p>
            <a:pPr>
              <a:lnSpc>
                <a:spcPct val="120000"/>
              </a:lnSpc>
            </a:pPr>
            <a:r>
              <a:rPr lang="en-IN" sz="1700" dirty="0"/>
              <a:t>Natural transitions can be achieved. </a:t>
            </a:r>
            <a:r>
              <a:rPr lang="en-IN" sz="1700" dirty="0" err="1"/>
              <a:t>PriorMDM</a:t>
            </a:r>
            <a:r>
              <a:rPr lang="en-IN" sz="1700" dirty="0"/>
              <a:t> is incorporated for long motion</a:t>
            </a:r>
          </a:p>
          <a:p>
            <a:pPr>
              <a:lnSpc>
                <a:spcPct val="120000"/>
              </a:lnSpc>
            </a:pPr>
            <a:endParaRPr lang="en-US" sz="1700" dirty="0"/>
          </a:p>
        </p:txBody>
      </p:sp>
      <p:pic>
        <p:nvPicPr>
          <p:cNvPr id="4" name="doubletake1.mp4" descr="doubletake1.mp4">
            <a:hlinkClick r:id="" action="ppaction://media"/>
            <a:extLst>
              <a:ext uri="{FF2B5EF4-FFF2-40B4-BE49-F238E27FC236}">
                <a16:creationId xmlns:a16="http://schemas.microsoft.com/office/drawing/2014/main" id="{56E477AB-2F1D-A14B-89A9-B7DF4F904E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0776" y="4309035"/>
            <a:ext cx="2534702" cy="17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2680</Words>
  <Application>Microsoft Macintosh PowerPoint</Application>
  <PresentationFormat>Widescreen</PresentationFormat>
  <Paragraphs>203</Paragraphs>
  <Slides>35</Slides>
  <Notes>9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Trade Gothic Next Cond</vt:lpstr>
      <vt:lpstr>Trade Gothic Next Light</vt:lpstr>
      <vt:lpstr>PortalVTI</vt:lpstr>
      <vt:lpstr>SYNTHETIC HUMAN MOTION GENERATION  For AR</vt:lpstr>
      <vt:lpstr>NEED FOR human motion data?</vt:lpstr>
      <vt:lpstr>WHY SYNTHETIC GENERATION?</vt:lpstr>
      <vt:lpstr>Project goals </vt:lpstr>
      <vt:lpstr>LITERATURE REVIEW</vt:lpstr>
      <vt:lpstr>Without scene generation </vt:lpstr>
      <vt:lpstr>MOTION DIFFUSION MODEL(MDM)</vt:lpstr>
      <vt:lpstr>MDM ARCHItecture</vt:lpstr>
      <vt:lpstr>Limitations of MDM and extension</vt:lpstr>
      <vt:lpstr>REVIEW: WITH SCENE Generation</vt:lpstr>
      <vt:lpstr>WITH SCENE GENERATION(CONT.)</vt:lpstr>
      <vt:lpstr>Scene Synthesis from HUMan MotiON (SUMMON) </vt:lpstr>
      <vt:lpstr>Summon Architecture </vt:lpstr>
      <vt:lpstr>PROGRESS AND Deliverables</vt:lpstr>
      <vt:lpstr> MDM+ Doubletake IMPLEMENTATION</vt:lpstr>
      <vt:lpstr>Target 1: DIVERSE DENSELY Annotated HUMAN DATASET generation</vt:lpstr>
      <vt:lpstr>Target 1: DIVERSE DENSELY Annotated HUMAN DATASET generation</vt:lpstr>
      <vt:lpstr> SUMMON+SMPLX implementation</vt:lpstr>
      <vt:lpstr>Target 2: one-to-many  scene generation</vt:lpstr>
      <vt:lpstr> DIversE  SCENE  EXAMPLE:  Type 1</vt:lpstr>
      <vt:lpstr> DIversE  SCENE  EXAMPLE:  Type 2</vt:lpstr>
      <vt:lpstr>TARGET 2: EXISTING  OBJECT FITTING PIPELINE   </vt:lpstr>
      <vt:lpstr>TARGET 2: MODIFICATIONS TO  PIPELINE</vt:lpstr>
      <vt:lpstr>Targets 3 &amp; 4: SYNTHETIC PIPELINE FOR  MOTION SYNTHESIS</vt:lpstr>
      <vt:lpstr>target 3: EXAMPLE VIDEOS  </vt:lpstr>
      <vt:lpstr> TARGET 3: Existing algorithm: ATISS </vt:lpstr>
      <vt:lpstr>TARGET 3: pipeline</vt:lpstr>
      <vt:lpstr>TARGET 4: Generation of scene with interaction </vt:lpstr>
      <vt:lpstr> TARGET 4: PROPOSED  PIPELINE </vt:lpstr>
      <vt:lpstr>TARGET 4: INTEGRATION PROCESS</vt:lpstr>
      <vt:lpstr>Target 4: DIFFICULTIES FACED</vt:lpstr>
      <vt:lpstr>Target 4: DIFFICULTIES FACED</vt:lpstr>
      <vt:lpstr>SUMMARY 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HUMAN MOTION GENERATION  For AR</dc:title>
  <dc:creator>Tejas Ramakrishnan</dc:creator>
  <cp:lastModifiedBy>Tejas Ramakrishnan</cp:lastModifiedBy>
  <cp:revision>1</cp:revision>
  <dcterms:created xsi:type="dcterms:W3CDTF">2023-07-06T20:13:28Z</dcterms:created>
  <dcterms:modified xsi:type="dcterms:W3CDTF">2023-07-06T20:14:39Z</dcterms:modified>
</cp:coreProperties>
</file>